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6" r:id="rId2"/>
    <p:sldId id="261" r:id="rId3"/>
    <p:sldId id="305" r:id="rId4"/>
    <p:sldId id="299" r:id="rId5"/>
    <p:sldId id="260" r:id="rId6"/>
    <p:sldId id="307" r:id="rId7"/>
    <p:sldId id="308" r:id="rId8"/>
    <p:sldId id="306" r:id="rId9"/>
    <p:sldId id="300" r:id="rId10"/>
    <p:sldId id="302" r:id="rId11"/>
    <p:sldId id="303" r:id="rId12"/>
    <p:sldId id="304" r:id="rId13"/>
    <p:sldId id="565" r:id="rId14"/>
    <p:sldId id="567" r:id="rId15"/>
    <p:sldId id="568" r:id="rId16"/>
    <p:sldId id="569" r:id="rId17"/>
    <p:sldId id="570" r:id="rId18"/>
    <p:sldId id="571" r:id="rId19"/>
    <p:sldId id="566" r:id="rId20"/>
    <p:sldId id="572" r:id="rId21"/>
    <p:sldId id="573" r:id="rId22"/>
    <p:sldId id="574" r:id="rId23"/>
    <p:sldId id="575" r:id="rId24"/>
    <p:sldId id="576" r:id="rId25"/>
    <p:sldId id="584" r:id="rId26"/>
    <p:sldId id="578" r:id="rId27"/>
    <p:sldId id="585" r:id="rId28"/>
    <p:sldId id="579" r:id="rId29"/>
    <p:sldId id="586" r:id="rId30"/>
    <p:sldId id="580" r:id="rId31"/>
    <p:sldId id="587" r:id="rId32"/>
    <p:sldId id="581" r:id="rId33"/>
    <p:sldId id="588" r:id="rId34"/>
    <p:sldId id="582" r:id="rId35"/>
    <p:sldId id="589" r:id="rId36"/>
    <p:sldId id="583" r:id="rId37"/>
    <p:sldId id="549" r:id="rId38"/>
    <p:sldId id="550" r:id="rId39"/>
    <p:sldId id="590" r:id="rId40"/>
    <p:sldId id="591" r:id="rId41"/>
    <p:sldId id="548" r:id="rId42"/>
    <p:sldId id="559" r:id="rId43"/>
    <p:sldId id="577" r:id="rId44"/>
    <p:sldId id="268" r:id="rId45"/>
    <p:sldId id="563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unak Singh Buttar" initials="RB" lastIdx="1" clrIdx="0">
    <p:extLst>
      <p:ext uri="{19B8F6BF-5375-455C-9EA6-DF929625EA0E}">
        <p15:presenceInfo xmlns:p15="http://schemas.microsoft.com/office/powerpoint/2012/main" userId="a9b7724d3619d30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49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22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D57B8A-A3CB-4DF0-9865-C39A16F67CA5}" type="datetimeFigureOut">
              <a:rPr lang="en-IN" smtClean="0"/>
              <a:t>04/06/23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E38E67-243D-42DA-86DD-C4FCE6799F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6150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21AEEA-43A5-4CBF-BBFB-33CC4B9B0D24}" type="datetimeFigureOut">
              <a:rPr lang="en-IN" smtClean="0"/>
              <a:t>04/06/23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8DAAA5-AE08-4AD7-AB72-A919A35551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67583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5992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97602-0345-491A-B4A9-77E493B9C7B3}" type="datetime1">
              <a:rPr lang="en-US" smtClean="0"/>
              <a:t>6/4/23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AF596-6F05-4AA6-82B9-60C853BDC906}" type="datetime1">
              <a:rPr lang="en-US" smtClean="0"/>
              <a:t>6/4/23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017C7-B870-4E1F-9449-A12E6D1A6CFE}" type="datetime1">
              <a:rPr lang="en-US" smtClean="0"/>
              <a:t>6/4/23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CCCCA-1816-4402-91EA-A13F83FAC78C}" type="datetime1">
              <a:rPr lang="en-US" smtClean="0"/>
              <a:t>6/4/23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BE925-503A-403C-A94C-C9A96A570D10}" type="datetime1">
              <a:rPr lang="en-US" smtClean="0"/>
              <a:t>6/4/23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B6E5C-497E-4F2D-BE98-24A924A54E76}" type="datetime1">
              <a:rPr lang="en-US" smtClean="0"/>
              <a:t>6/4/23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62DF9-C201-4187-A917-9008F92EC544}" type="datetime1">
              <a:rPr lang="en-US" smtClean="0"/>
              <a:t>6/4/23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3A73D-94A3-4B92-B70A-51D4E9388087}" type="datetime1">
              <a:rPr lang="en-US" smtClean="0"/>
              <a:t>6/4/23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4FD9-67E8-4544-BDDE-0ADDED3BE7CB}" type="datetime1">
              <a:rPr lang="en-US" smtClean="0"/>
              <a:t>6/4/23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D1555-D31B-40D5-B75D-4A3FF08E28C1}" type="datetime1">
              <a:rPr lang="en-US" smtClean="0"/>
              <a:t>6/4/23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661D-C678-4C8C-9DC1-3A7234CC74C6}" type="datetime1">
              <a:rPr lang="en-US" smtClean="0"/>
              <a:t>6/4/23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CBBFB-0E02-4E68-920A-6805240B42AE}" type="datetime1">
              <a:rPr lang="en-US" smtClean="0"/>
              <a:t>6/4/23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Demand Forecasting using Machine Learning Algorithms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733449"/>
          </a:xfrm>
        </p:spPr>
        <p:txBody>
          <a:bodyPr>
            <a:normAutofit fontScale="92500" lnSpcReduction="20000"/>
          </a:bodyPr>
          <a:lstStyle/>
          <a:p>
            <a:endParaRPr lang="en-IN" dirty="0"/>
          </a:p>
          <a:p>
            <a:r>
              <a:rPr lang="en-IN" dirty="0"/>
              <a:t>Under the guidance of</a:t>
            </a:r>
          </a:p>
          <a:p>
            <a:r>
              <a:rPr lang="en-IN" dirty="0"/>
              <a:t>Dr. R Sridharan</a:t>
            </a:r>
          </a:p>
          <a:p>
            <a:r>
              <a:rPr lang="en-IN" dirty="0"/>
              <a:t>Professor (HAG)</a:t>
            </a:r>
          </a:p>
          <a:p>
            <a:r>
              <a:rPr lang="en-IN" dirty="0"/>
              <a:t>							</a:t>
            </a:r>
          </a:p>
          <a:p>
            <a:pPr algn="r"/>
            <a:r>
              <a:rPr lang="en-IN" dirty="0"/>
              <a:t>Rounak Singh Buttar</a:t>
            </a:r>
          </a:p>
          <a:p>
            <a:pPr algn="r"/>
            <a:r>
              <a:rPr lang="en-IN" dirty="0"/>
              <a:t>M210533ME</a:t>
            </a:r>
          </a:p>
        </p:txBody>
      </p:sp>
      <p:pic>
        <p:nvPicPr>
          <p:cNvPr id="4" name="Picture 3" descr="emblom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23" y="362903"/>
            <a:ext cx="640080" cy="75946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2982351" y="362903"/>
            <a:ext cx="6710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MECHANICAL ENGINEERING DEPARTMENT</a:t>
            </a:r>
          </a:p>
          <a:p>
            <a:pPr algn="ctr"/>
            <a:r>
              <a:rPr lang="en-IN" b="1" dirty="0"/>
              <a:t>ME7195D Project (Part – II)</a:t>
            </a:r>
            <a:endParaRPr lang="en-IN" dirty="0"/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7340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F53ACA-1E9E-5DA7-AE80-0EBF660DB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2A707-0B2A-3848-9C68-E6885E9CF390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D75740-598D-B724-AA7C-E48AE689E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DAFCED-B30D-7A70-02BB-AD8B0CC66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850" y="1854200"/>
            <a:ext cx="4762500" cy="314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CFAD97-ADBE-FA7A-DA18-442F146E9155}"/>
              </a:ext>
            </a:extLst>
          </p:cNvPr>
          <p:cNvSpPr txBox="1"/>
          <p:nvPr/>
        </p:nvSpPr>
        <p:spPr>
          <a:xfrm>
            <a:off x="8610600" y="504987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Sales (in Rs) histogram</a:t>
            </a:r>
          </a:p>
        </p:txBody>
      </p:sp>
    </p:spTree>
    <p:extLst>
      <p:ext uri="{BB962C8B-B14F-4D97-AF65-F5344CB8AC3E}">
        <p14:creationId xmlns:p14="http://schemas.microsoft.com/office/powerpoint/2010/main" val="1773695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A9030B-801D-0B11-EBA9-DB6785303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2A707-0B2A-3848-9C68-E6885E9CF390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1A1292-4534-672B-76A8-59AD77A19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568"/>
            <a:ext cx="6381357" cy="45526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B732A2-A5E6-3DAC-ECE2-FF220CF50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00" y="1752600"/>
            <a:ext cx="4902200" cy="3352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9D2D87-E3D8-77EB-8267-316655DDA814}"/>
              </a:ext>
            </a:extLst>
          </p:cNvPr>
          <p:cNvSpPr txBox="1"/>
          <p:nvPr/>
        </p:nvSpPr>
        <p:spPr>
          <a:xfrm>
            <a:off x="1892300" y="5918200"/>
            <a:ext cx="287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Weekly Sales of Beverages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1C8E72-9991-EACF-F1F2-25AE05E82353}"/>
              </a:ext>
            </a:extLst>
          </p:cNvPr>
          <p:cNvSpPr txBox="1"/>
          <p:nvPr/>
        </p:nvSpPr>
        <p:spPr>
          <a:xfrm>
            <a:off x="7696200" y="5918200"/>
            <a:ext cx="287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ACF</a:t>
            </a:r>
          </a:p>
        </p:txBody>
      </p:sp>
    </p:spTree>
    <p:extLst>
      <p:ext uri="{BB962C8B-B14F-4D97-AF65-F5344CB8AC3E}">
        <p14:creationId xmlns:p14="http://schemas.microsoft.com/office/powerpoint/2010/main" val="2340481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ADF366-FE11-3311-7855-C4DF79237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2A707-0B2A-3848-9C68-E6885E9CF390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B0091E-C465-1925-F48F-E9E1C5036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500"/>
            <a:ext cx="6305407" cy="444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0A350B-31C4-A48B-0B46-04BFEC9C1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407" y="1428750"/>
            <a:ext cx="5849216" cy="4000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E9A487-F194-B627-2F9F-D57C5D3EDF2E}"/>
              </a:ext>
            </a:extLst>
          </p:cNvPr>
          <p:cNvSpPr txBox="1"/>
          <p:nvPr/>
        </p:nvSpPr>
        <p:spPr>
          <a:xfrm>
            <a:off x="1892300" y="5918200"/>
            <a:ext cx="287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Monthly Sales of Beverages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36455D-3C15-D924-37E0-E4A62AF736C1}"/>
              </a:ext>
            </a:extLst>
          </p:cNvPr>
          <p:cNvSpPr txBox="1"/>
          <p:nvPr/>
        </p:nvSpPr>
        <p:spPr>
          <a:xfrm>
            <a:off x="7794915" y="5918200"/>
            <a:ext cx="287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ACF</a:t>
            </a:r>
          </a:p>
        </p:txBody>
      </p:sp>
    </p:spTree>
    <p:extLst>
      <p:ext uri="{BB962C8B-B14F-4D97-AF65-F5344CB8AC3E}">
        <p14:creationId xmlns:p14="http://schemas.microsoft.com/office/powerpoint/2010/main" val="2285420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A3753-A892-93E4-EF78-34E3EC863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80665-619C-A685-76A8-00925473F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product category, we create a subset of the dataframe, sum up the sales in each month.</a:t>
            </a:r>
          </a:p>
          <a:p>
            <a:r>
              <a:rPr lang="en-US" dirty="0"/>
              <a:t>We now have our data ready in the required timeseries format.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84E7DE-DBFD-FE48-0BEF-5A9EDA31F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A9854-399E-D24C-8689-0CB153A4D6B8}" type="slidenum">
              <a:rPr lang="en-US" sz="1600" smtClean="0"/>
              <a:t>13</a:t>
            </a:fld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F4727F-7FD5-1DD6-FAE9-03A4A7BCF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050" y="3776980"/>
            <a:ext cx="25019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31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9EEEE1-8203-B84D-B484-8F5911490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4FD9-67E8-4544-BDDE-0ADDED3BE7CB}" type="datetime1">
              <a:rPr lang="en-US" smtClean="0"/>
              <a:t>6/4/23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4DABC-710C-CAFE-33C6-D43697BEF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1205D6-FD08-DEDB-5D2F-7307668A5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098" y="305182"/>
            <a:ext cx="9329803" cy="624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709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45E1E2-34E7-C86B-2D8D-D05110FE1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4FD9-67E8-4544-BDDE-0ADDED3BE7CB}" type="datetime1">
              <a:rPr lang="en-US" smtClean="0"/>
              <a:t>6/4/23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864EB8-BC59-7B22-D39D-238481A89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F3AB19-71FE-B046-8B7C-41FF09EB8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641" y="692063"/>
            <a:ext cx="10070718" cy="54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90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A509DF-D3B9-021A-CF93-7D1E9740E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4FD9-67E8-4544-BDDE-0ADDED3BE7CB}" type="datetime1">
              <a:rPr lang="en-US" smtClean="0"/>
              <a:t>6/4/23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3C1864-CEB5-DF9B-B25F-07A8C98A4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4A6C7E-B1D5-120A-1FA7-8E9F5C723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403" y="0"/>
            <a:ext cx="9327193" cy="631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054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5A454F-4940-7936-E102-CF915FB1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4FD9-67E8-4544-BDDE-0ADDED3BE7CB}" type="datetime1">
              <a:rPr lang="en-US" smtClean="0"/>
              <a:t>6/4/23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4D18FB-B5AF-931A-E2FF-E954E1A5C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597149-03F4-B8A7-CFF1-8F8F86BA1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728" y="603750"/>
            <a:ext cx="9978544" cy="565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09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6162E6-BE73-E4C3-B23A-808E8E252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4FD9-67E8-4544-BDDE-0ADDED3BE7CB}" type="datetime1">
              <a:rPr lang="en-US" smtClean="0"/>
              <a:t>6/4/23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CF15D5-47AB-1BC9-DA76-36FE73123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3B9ACC-D072-1133-9395-3E7CD0B1E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334" y="136525"/>
            <a:ext cx="8967331" cy="612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345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9F4CD-934C-3B2A-6F1A-94630F75F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Visualisation of monthly sales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0669160-D133-4D43-BFFA-25C96ECA8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77286"/>
            <a:ext cx="10515600" cy="384801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94B9A-840E-DBE8-C16A-B2EAD5A40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CCCCA-1816-4402-91EA-A13F83FAC78C}" type="datetime1">
              <a:rPr lang="en-US" smtClean="0"/>
              <a:t>6/4/23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1FC90-1F18-6D48-BD82-B56B786E4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507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Feedback from panel members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676825"/>
              </p:ext>
            </p:extLst>
          </p:nvPr>
        </p:nvGraphicFramePr>
        <p:xfrm>
          <a:off x="1005058" y="2013892"/>
          <a:ext cx="9616050" cy="3646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690">
                  <a:extLst>
                    <a:ext uri="{9D8B030D-6E8A-4147-A177-3AD203B41FA5}">
                      <a16:colId xmlns:a16="http://schemas.microsoft.com/office/drawing/2014/main" val="875114220"/>
                    </a:ext>
                  </a:extLst>
                </a:gridCol>
                <a:gridCol w="5390010">
                  <a:extLst>
                    <a:ext uri="{9D8B030D-6E8A-4147-A177-3AD203B41FA5}">
                      <a16:colId xmlns:a16="http://schemas.microsoft.com/office/drawing/2014/main" val="4065916645"/>
                    </a:ext>
                  </a:extLst>
                </a:gridCol>
                <a:gridCol w="3205350">
                  <a:extLst>
                    <a:ext uri="{9D8B030D-6E8A-4147-A177-3AD203B41FA5}">
                      <a16:colId xmlns:a16="http://schemas.microsoft.com/office/drawing/2014/main" val="427836081"/>
                    </a:ext>
                  </a:extLst>
                </a:gridCol>
              </a:tblGrid>
              <a:tr h="630834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Sr.No.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Feedback/Suggestions/Corrections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How it is addressed/Justified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109831"/>
                  </a:ext>
                </a:extLst>
              </a:tr>
              <a:tr h="753851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Add a slide showing the screenshot of the code submitted for the public repository.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The screenshot has been attached.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258272"/>
                  </a:ext>
                </a:extLst>
              </a:tr>
              <a:tr h="753851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Snippet of the code can be attached.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The screenshot has been attached.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052682"/>
                  </a:ext>
                </a:extLst>
              </a:tr>
              <a:tr h="753851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How many data points are required?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Minimum two for every period.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70376"/>
                  </a:ext>
                </a:extLst>
              </a:tr>
              <a:tr h="753851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Attach exploratory data analysis slides.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Added.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214498"/>
                  </a:ext>
                </a:extLst>
              </a:tr>
            </a:tbl>
          </a:graphicData>
        </a:graphic>
      </p:graphicFrame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FE07B-524C-46F0-BF2C-D451E46238BB}" type="datetime1">
              <a:rPr lang="en-US" smtClean="0"/>
              <a:t>6/4/23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643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9B767B-F0FF-1FFB-E932-25B0D99F6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4FD9-67E8-4544-BDDE-0ADDED3BE7CB}" type="datetime1">
              <a:rPr lang="en-US" smtClean="0"/>
              <a:t>6/4/23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C8CEC1-ED38-D9F0-8E1D-4779E7459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20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5D8895-A305-F9E1-583B-EEDCEA2D7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444500"/>
            <a:ext cx="8001000" cy="596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492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3779CC-2518-05CF-DB8E-6BF15FAB9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4FD9-67E8-4544-BDDE-0ADDED3BE7CB}" type="datetime1">
              <a:rPr lang="en-US" smtClean="0"/>
              <a:t>6/4/23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A891AA-F06A-5A56-1870-51F4299F4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21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AD8DBE8-22B7-3F9E-524C-915734E3C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700" y="438150"/>
            <a:ext cx="7340600" cy="59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0142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9D5AAB-3517-D4C5-5923-FA95939C5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4FD9-67E8-4544-BDDE-0ADDED3BE7CB}" type="datetime1">
              <a:rPr lang="en-US" smtClean="0"/>
              <a:t>6/4/23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3D1DC0-5816-4316-6681-5CDADF626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22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E88A051-6FF6-6FA0-0D10-675013602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" y="438150"/>
            <a:ext cx="10007600" cy="59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849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B8027A-DEF6-31C4-54DF-30ED130AE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4FD9-67E8-4544-BDDE-0ADDED3BE7CB}" type="datetime1">
              <a:rPr lang="en-US" smtClean="0"/>
              <a:t>6/4/23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EB0E36-3CAC-2553-B74A-DD28B7D63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23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BFA8926-5555-5720-C4BD-2EEBCDE41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438150"/>
            <a:ext cx="10477500" cy="59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053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420FCC-9800-2A57-327C-F6EF0ACCA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4FD9-67E8-4544-BDDE-0ADDED3BE7CB}" type="datetime1">
              <a:rPr lang="en-US" smtClean="0"/>
              <a:t>6/4/23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4C99E5-29E2-091B-EE64-00728FDE0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24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693496C-4998-7A3E-58E6-592BCB0B9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864" y="622604"/>
            <a:ext cx="9208271" cy="561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120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E69677-1F36-101C-633A-517FC25B5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4FD9-67E8-4544-BDDE-0ADDED3BE7CB}" type="datetime1">
              <a:rPr lang="en-US" smtClean="0"/>
              <a:t>6/4/23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B4DEE8-C374-4759-4897-0BD91C8DF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25</a:t>
            </a:fld>
            <a:endParaRPr lang="en-US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BBF7164-45D0-DACB-7C26-0505B611C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70808"/>
            <a:ext cx="10668000" cy="59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1400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B96100-2B97-CECA-6D99-4C6B87CBC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4FD9-67E8-4544-BDDE-0ADDED3BE7CB}" type="datetime1">
              <a:rPr lang="en-US" smtClean="0"/>
              <a:t>6/4/23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FA41AB-C41E-5520-E3EE-502E84479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26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32E1C8-8F07-E084-80BB-DB1E4B36B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831850"/>
            <a:ext cx="8724900" cy="519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967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A8970B-6082-A925-4208-77366D017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4FD9-67E8-4544-BDDE-0ADDED3BE7CB}" type="datetime1">
              <a:rPr lang="en-US" smtClean="0"/>
              <a:t>6/4/23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1ABAF9-3948-F028-6CA2-071C69B8F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27</a:t>
            </a:fld>
            <a:endParaRPr lang="en-US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45595362-955C-422D-48DE-F68ECD584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0" y="438150"/>
            <a:ext cx="10604500" cy="59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838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AD20F4-5772-BFE9-77BF-AD8B79723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4FD9-67E8-4544-BDDE-0ADDED3BE7CB}" type="datetime1">
              <a:rPr lang="en-US" smtClean="0"/>
              <a:t>6/4/23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0CD1EC-A79C-C041-3D70-8B59A4A7E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28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06A61C4-F93D-AA43-0622-195E3E055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300" y="831850"/>
            <a:ext cx="8661400" cy="519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325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996AD8-2B57-4ABA-0C80-26E7B02F6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4FD9-67E8-4544-BDDE-0ADDED3BE7CB}" type="datetime1">
              <a:rPr lang="en-US" smtClean="0"/>
              <a:t>6/4/23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D23F28-8A5C-4F6D-1BC8-22119EB4C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29</a:t>
            </a:fld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1D1E36D-D4A1-CF41-31D8-5469A4F7F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438150"/>
            <a:ext cx="11049000" cy="59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958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A600C-CE14-43C7-C70B-9514640F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1BE29-2034-69A8-28BC-3B6BC1312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RO1: P</a:t>
            </a:r>
            <a:r>
              <a:rPr lang="en-IN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redict the sales of a retail store using different machine learning algorithms and determine the best algorithm.</a:t>
            </a: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endParaRPr lang="en-IN"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RO2: </a:t>
            </a:r>
            <a:r>
              <a:rPr lang="en-IN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IN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mplement traditional regression techniques as well as advanced boosting techniques and compare their performance.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933542-88D2-C83B-26E7-22E69FA32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2A707-0B2A-3848-9C68-E6885E9CF39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56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65A632-AD5F-5190-2596-BA5C82009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4FD9-67E8-4544-BDDE-0ADDED3BE7CB}" type="datetime1">
              <a:rPr lang="en-US" smtClean="0"/>
              <a:t>6/4/23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03DEAA-1D33-0BAF-5792-A37F71A72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30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7F7D112-8829-85BA-126C-527E94037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831850"/>
            <a:ext cx="9105900" cy="519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9942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99FB63-D602-8A25-5725-4EB661DA5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4FD9-67E8-4544-BDDE-0ADDED3BE7CB}" type="datetime1">
              <a:rPr lang="en-US" smtClean="0"/>
              <a:t>6/4/23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D467F9-A927-2B23-7B03-80EDFD3E8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31</a:t>
            </a:fld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F0391A9-E012-5913-B565-9E1F2FA5B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" y="438150"/>
            <a:ext cx="10083800" cy="59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050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D8820F-003F-4002-016E-D94EC5809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4FD9-67E8-4544-BDDE-0ADDED3BE7CB}" type="datetime1">
              <a:rPr lang="en-US" smtClean="0"/>
              <a:t>6/4/23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962D11-6388-1C77-EFFC-B8E86F4DB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32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0A3A466-8644-86AD-78A0-5DEC94F7F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650" y="831850"/>
            <a:ext cx="8140700" cy="519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513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BE2EC4-E4CD-107B-2CBE-6CF5E2F18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4FD9-67E8-4544-BDDE-0ADDED3BE7CB}" type="datetime1">
              <a:rPr lang="en-US" smtClean="0"/>
              <a:t>6/4/23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4BA2A3-88D4-0C5F-E577-0A08B893B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33</a:t>
            </a:fld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B10CD84-E0EE-2FB1-B814-1627A9D08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438150"/>
            <a:ext cx="10096500" cy="59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5987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10C100-D6D3-6F1D-43C5-911B43A52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4FD9-67E8-4544-BDDE-0ADDED3BE7CB}" type="datetime1">
              <a:rPr lang="en-US" smtClean="0"/>
              <a:t>6/4/23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024F94-0E69-9B9C-3B4E-A35C537A0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34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862A398-6C52-B190-D795-5421ACBB9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0" y="831850"/>
            <a:ext cx="8153400" cy="519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888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43A6A2-BE27-07F6-CAA3-79AFBF02F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4FD9-67E8-4544-BDDE-0ADDED3BE7CB}" type="datetime1">
              <a:rPr lang="en-US" smtClean="0"/>
              <a:t>6/4/23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A23B48-FCBB-D88B-28E0-3F0E009C3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35</a:t>
            </a:fld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A0D8EEC-3BAB-0867-56F7-497B63720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438150"/>
            <a:ext cx="11226800" cy="59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88804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1D1600-388A-E450-81B5-94BC59202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4FD9-67E8-4544-BDDE-0ADDED3BE7CB}" type="datetime1">
              <a:rPr lang="en-US" smtClean="0"/>
              <a:t>6/4/23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E2F88B-F810-5270-01BC-9D570F6BD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36</a:t>
            </a:fld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1C5E0AE-BE5F-E85F-105C-9F9F6DF80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650" y="831850"/>
            <a:ext cx="9156700" cy="519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5387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19235-9958-D10C-947F-9B637F9F0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2299C-A0FB-A1BA-8438-A489FF7E7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CCCCA-1816-4402-91EA-A13F83FAC78C}" type="datetime1">
              <a:rPr lang="en-US" smtClean="0"/>
              <a:t>6/4/23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DB192-D1D5-4B43-CCFB-0589509AF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37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F1330B7-69AC-E744-6E04-BF400030F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132" y="1975757"/>
            <a:ext cx="11923736" cy="2906485"/>
          </a:xfrm>
        </p:spPr>
      </p:pic>
    </p:spTree>
    <p:extLst>
      <p:ext uri="{BB962C8B-B14F-4D97-AF65-F5344CB8AC3E}">
        <p14:creationId xmlns:p14="http://schemas.microsoft.com/office/powerpoint/2010/main" val="2469025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3397F-BFDA-A01F-B38F-1E3EBA7F6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2D030-AFF0-5A25-B035-AA78B116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CCCCA-1816-4402-91EA-A13F83FAC78C}" type="datetime1">
              <a:rPr lang="en-US" smtClean="0"/>
              <a:t>6/4/23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6B21FB-96BD-453A-7F6C-EE678E121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38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94504A8-90C4-70A4-237F-2BCAF36C5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757" y="1954290"/>
            <a:ext cx="12050486" cy="2949420"/>
          </a:xfrm>
        </p:spPr>
      </p:pic>
    </p:spTree>
    <p:extLst>
      <p:ext uri="{BB962C8B-B14F-4D97-AF65-F5344CB8AC3E}">
        <p14:creationId xmlns:p14="http://schemas.microsoft.com/office/powerpoint/2010/main" val="34834259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3397F-BFDA-A01F-B38F-1E3EBA7F6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2D030-AFF0-5A25-B035-AA78B116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CCCCA-1816-4402-91EA-A13F83FAC78C}" type="datetime1">
              <a:rPr lang="en-US" smtClean="0"/>
              <a:t>6/4/23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6B21FB-96BD-453A-7F6C-EE678E121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39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3AB94A-E294-53C7-8F3F-6C940064BC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" y="1958972"/>
            <a:ext cx="11963400" cy="2940056"/>
          </a:xfrm>
        </p:spPr>
      </p:pic>
    </p:spTree>
    <p:extLst>
      <p:ext uri="{BB962C8B-B14F-4D97-AF65-F5344CB8AC3E}">
        <p14:creationId xmlns:p14="http://schemas.microsoft.com/office/powerpoint/2010/main" val="1589842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7855"/>
            <a:ext cx="10515600" cy="5043054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IN" dirty="0"/>
              <a:t>Obtain data from the organisation</a:t>
            </a:r>
          </a:p>
          <a:p>
            <a:pPr marL="514350" indent="-514350">
              <a:buAutoNum type="arabicPeriod"/>
            </a:pPr>
            <a:r>
              <a:rPr lang="en-IN" dirty="0"/>
              <a:t>Exploratory Data Analysis</a:t>
            </a:r>
          </a:p>
          <a:p>
            <a:pPr marL="514350" indent="-514350">
              <a:buAutoNum type="arabicPeriod"/>
            </a:pPr>
            <a:r>
              <a:rPr lang="en-IN" dirty="0"/>
              <a:t>Data Pre-processing</a:t>
            </a:r>
          </a:p>
          <a:p>
            <a:pPr marL="514350" indent="-514350">
              <a:buAutoNum type="arabicPeriod"/>
            </a:pPr>
            <a:r>
              <a:rPr lang="en-IN" dirty="0"/>
              <a:t>Feature Engineering</a:t>
            </a:r>
          </a:p>
          <a:p>
            <a:pPr marL="514350" indent="-514350">
              <a:buAutoNum type="arabicPeriod"/>
            </a:pPr>
            <a:r>
              <a:rPr lang="en-IN" dirty="0"/>
              <a:t>Loop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800" dirty="0"/>
              <a:t>Segregation of Training and Testing data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800" dirty="0"/>
              <a:t>Prediction using training data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800" dirty="0"/>
              <a:t>Performance analysis of prediction using test data and performance metrics</a:t>
            </a:r>
          </a:p>
          <a:p>
            <a:pPr marL="514350" indent="-514350">
              <a:buAutoNum type="arabicPeriod"/>
            </a:pPr>
            <a:r>
              <a:rPr lang="en-IN" dirty="0"/>
              <a:t>Predict the sales of the products using the best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2A707-0B2A-3848-9C68-E6885E9CF390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dirty="0"/>
              <a:t>METHODOLOGY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83016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3397F-BFDA-A01F-B38F-1E3EBA7F6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2D030-AFF0-5A25-B035-AA78B116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CCCCA-1816-4402-91EA-A13F83FAC78C}" type="datetime1">
              <a:rPr lang="en-US" smtClean="0"/>
              <a:t>6/4/23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6B21FB-96BD-453A-7F6C-EE678E121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40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1C2510-BFA2-1453-950D-AE0828DC3B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30" y="1957198"/>
            <a:ext cx="12038740" cy="2943604"/>
          </a:xfrm>
        </p:spPr>
      </p:pic>
    </p:spTree>
    <p:extLst>
      <p:ext uri="{BB962C8B-B14F-4D97-AF65-F5344CB8AC3E}">
        <p14:creationId xmlns:p14="http://schemas.microsoft.com/office/powerpoint/2010/main" val="7662237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1AD49-61D8-4970-E0EE-A1A01FC9E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course work done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9843C-FC73-6924-7AD2-50A5443F8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Global Online Certification Course on</a:t>
            </a:r>
          </a:p>
          <a:p>
            <a:pPr marL="0" indent="0" algn="ctr">
              <a:buNone/>
            </a:pPr>
            <a:r>
              <a:rPr lang="en-US" sz="3200" dirty="0"/>
              <a:t>Data-Driven Supply Chain Transformation 2022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IN" sz="240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launched by NITIE, Mumbai and IIT(BHU), Varanasi (under PM </a:t>
            </a:r>
            <a:r>
              <a:rPr lang="en-IN" sz="240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Gati</a:t>
            </a:r>
            <a:r>
              <a:rPr lang="en-IN" sz="240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Shakti Scheme) in collaboration with world-renowned scientist Prof. David </a:t>
            </a:r>
            <a:r>
              <a:rPr lang="en-IN" sz="2400" u="none" strike="noStrike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Simchi</a:t>
            </a:r>
            <a:r>
              <a:rPr lang="en-IN" sz="240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-Levi (Professor Business &amp; Supply Chain Analytics Director, Director of Data Science Lab, MIT)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0CCB4E-86BF-9849-8202-026C183DD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A9854-399E-D24C-8689-0CB153A4D6B8}" type="slidenum">
              <a:rPr lang="en-US" sz="1600" smtClean="0"/>
              <a:t>41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363606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2F5D1-2612-2764-C6A8-7FD770B0A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Timeline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A4E6DC-61D8-434F-C1AE-E993312792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3042" y="1825625"/>
            <a:ext cx="9945915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4C674-D876-1A31-72A3-A9D8E0464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A9854-399E-D24C-8689-0CB153A4D6B8}" type="slidenum">
              <a:rPr lang="en-US" sz="1600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2877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C0121-2360-F3BF-1EC9-E724EADB4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for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9C7D3-E3A0-4776-210F-CE4DAFC9C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Improved forecasting methods including deep learning, ensemble methods or hybrid models could be applied.</a:t>
            </a:r>
          </a:p>
          <a:p>
            <a:endParaRPr lang="en-US" dirty="0"/>
          </a:p>
          <a:p>
            <a:r>
              <a:rPr lang="en-US" dirty="0"/>
              <a:t>High frequency and real time forecasting.</a:t>
            </a:r>
          </a:p>
          <a:p>
            <a:endParaRPr lang="en-US" dirty="0"/>
          </a:p>
          <a:p>
            <a:r>
              <a:rPr lang="en-US" dirty="0"/>
              <a:t>Automated forecasting from data preprocessing to model selection &amp; evaluation.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82AD34-989C-362A-DDBF-2CB18F92F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CCCCA-1816-4402-91EA-A13F83FAC78C}" type="datetime1">
              <a:rPr lang="en-US" smtClean="0"/>
              <a:t>6/4/23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DEFB15-2A93-0E2A-EBF0-8B4F58235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1454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07229-BAAA-398B-5459-466B2F9DA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46C00-6D31-434E-13EB-CFC108ACF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Barksdale, H.C., Hilliard, J.E., 1975. A cross-spectral analysis of retail inventories and sales. Journal of Business 48 (3), 365–382.</a:t>
            </a:r>
            <a:endParaRPr lang="en-I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Krishna, A., Akhilesh, V., Aich, A. and Hegde, C., 2018, December. Sales-forecasting of retail stores using machine learning techniques. In 2018 3rd International Conference on Computational Systems and Information Technology for Sustainable Solutions (CSITSS) (pp. 160-166). IEEE. </a:t>
            </a:r>
          </a:p>
          <a:p>
            <a:r>
              <a:rPr lang="en-US" sz="2000" dirty="0"/>
              <a:t>Cheriyan, S., Ibrahim, S., Mohanan, S. and Treesa, S., 2018, August. Intelligent sales prediction using machine learning techniques. In </a:t>
            </a:r>
            <a:r>
              <a:rPr lang="en-US" sz="2000" i="1" dirty="0"/>
              <a:t>2018 International Conference on Computing, Electronics &amp; Communications Engineering (iCCECE)</a:t>
            </a:r>
            <a:r>
              <a:rPr lang="en-US" sz="2000" dirty="0"/>
              <a:t> (pp. 53-58). IEEE.</a:t>
            </a:r>
          </a:p>
          <a:p>
            <a:r>
              <a:rPr lang="en-IN" sz="2000" dirty="0"/>
              <a:t>Mortensen, S., Christison, M., Li, B., Zhu, A. and Venkatesan, R., 2019, April. Predicting and Defining B2B Sales Success with Machine Learning. In </a:t>
            </a:r>
            <a:r>
              <a:rPr lang="en-IN" sz="2000" i="1" dirty="0"/>
              <a:t>2019 Systems and Information Engineering Design Symposium (SIEDS)</a:t>
            </a:r>
            <a:r>
              <a:rPr lang="en-IN" sz="2000" dirty="0"/>
              <a:t> (pp. 1-5). IEEE.</a:t>
            </a:r>
            <a:endParaRPr lang="en-US" sz="2000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171E4-3DE5-84CC-BE3C-CCA9174A3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CCCCA-1816-4402-91EA-A13F83FAC78C}" type="datetime1">
              <a:rPr lang="en-US" smtClean="0"/>
              <a:t>6/4/23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8B0D55-EEA8-5542-F0BF-B36384B8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8090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2F4519-0AAB-C8EB-8A75-735065136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4FD9-67E8-4544-BDDE-0ADDED3BE7CB}" type="datetime1">
              <a:rPr lang="en-US" smtClean="0"/>
              <a:t>6/4/23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7D37D6-1FB4-611B-A709-8A418F5A9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DA54CB-0559-26B0-037B-6C02225C53D6}"/>
              </a:ext>
            </a:extLst>
          </p:cNvPr>
          <p:cNvSpPr txBox="1"/>
          <p:nvPr/>
        </p:nvSpPr>
        <p:spPr>
          <a:xfrm>
            <a:off x="4565693" y="2967335"/>
            <a:ext cx="3060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54992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 txBox="1">
            <a:spLocks noGrp="1"/>
          </p:cNvSpPr>
          <p:nvPr>
            <p:ph type="title"/>
          </p:nvPr>
        </p:nvSpPr>
        <p:spPr>
          <a:xfrm>
            <a:off x="849313" y="590550"/>
            <a:ext cx="10515600" cy="82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IN" sz="3600" dirty="0">
                <a:latin typeface="+mn-lt"/>
              </a:rPr>
              <a:t>Machine Learning Algorithms and Statistical Methods to be used</a:t>
            </a:r>
            <a:endParaRPr sz="3600" dirty="0">
              <a:latin typeface="+mn-lt"/>
            </a:endParaRPr>
          </a:p>
        </p:txBody>
      </p:sp>
      <p:sp>
        <p:nvSpPr>
          <p:cNvPr id="127" name="Google Shape;127;p5"/>
          <p:cNvSpPr txBox="1">
            <a:spLocks noGrp="1"/>
          </p:cNvSpPr>
          <p:nvPr>
            <p:ph type="body" idx="1"/>
          </p:nvPr>
        </p:nvSpPr>
        <p:spPr>
          <a:xfrm>
            <a:off x="754907" y="1919923"/>
            <a:ext cx="10742825" cy="428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-IN" b="0" cap="none" dirty="0"/>
              <a:t>Multiple regression</a:t>
            </a:r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-IN" b="0" cap="none" dirty="0"/>
              <a:t>Lasso Regression</a:t>
            </a:r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-IN" b="0" cap="none" dirty="0"/>
              <a:t>Ridge Regression</a:t>
            </a:r>
          </a:p>
          <a:p>
            <a:pPr marL="91440" lvl="0" indent="-127000">
              <a:spcBef>
                <a:spcPts val="1400"/>
              </a:spcBef>
              <a:buSzPts val="2000"/>
              <a:buFont typeface="Noto Sans Symbols"/>
              <a:buChar char="▪"/>
            </a:pPr>
            <a:r>
              <a:rPr lang="en-IN" b="0" dirty="0"/>
              <a:t>Gradient Boosting</a:t>
            </a:r>
          </a:p>
          <a:p>
            <a:pPr marL="91440" lvl="0" indent="-127000">
              <a:spcBef>
                <a:spcPts val="1400"/>
              </a:spcBef>
              <a:buSzPts val="2000"/>
              <a:buFont typeface="Noto Sans Symbols"/>
              <a:buChar char="▪"/>
            </a:pPr>
            <a:r>
              <a:rPr lang="en-IN" b="0" dirty="0"/>
              <a:t> AdaBoost</a:t>
            </a:r>
          </a:p>
          <a:p>
            <a:pPr marL="91440" lvl="0" indent="-127000">
              <a:spcBef>
                <a:spcPts val="1400"/>
              </a:spcBef>
              <a:buSzPts val="2000"/>
              <a:buFont typeface="Noto Sans Symbols"/>
              <a:buChar char="▪"/>
            </a:pPr>
            <a:r>
              <a:rPr lang="en-IN" b="0" dirty="0"/>
              <a:t> XGBoost</a:t>
            </a:r>
          </a:p>
          <a:p>
            <a:pPr marL="91440" lvl="0" indent="-127000">
              <a:spcBef>
                <a:spcPts val="1400"/>
              </a:spcBef>
              <a:buSzPts val="2000"/>
              <a:buFont typeface="Noto Sans Symbols"/>
              <a:buChar char="▪"/>
            </a:pPr>
            <a:r>
              <a:rPr lang="en-IN" b="0" dirty="0"/>
              <a:t>ARIMA</a:t>
            </a:r>
          </a:p>
          <a:p>
            <a:pPr marL="91440" lvl="0" indent="-127000">
              <a:spcBef>
                <a:spcPts val="1400"/>
              </a:spcBef>
              <a:buSzPts val="2000"/>
              <a:buFont typeface="Noto Sans Symbols"/>
              <a:buChar char="▪"/>
            </a:pPr>
            <a:r>
              <a:rPr lang="en-IN" b="0" dirty="0"/>
              <a:t>Holt Winter’s</a:t>
            </a:r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endParaRPr lang="en-IN" b="0" cap="none" dirty="0"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endParaRPr lang="en-IN" b="0" cap="non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430540-A3B2-41B0-A56F-DF363BE7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2A707-0B2A-3848-9C68-E6885E9CF39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28A3F9-AAA9-8190-9F5C-3482E4A6C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64FD9-67E8-4544-BDDE-0ADDED3BE7CB}" type="datetime1">
              <a:rPr lang="en-US" smtClean="0"/>
              <a:t>6/4/23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D9F10C-C10B-CA22-C725-8D714AC5F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0A2D42-4431-B62A-9C5B-2DB6546DB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20" y="0"/>
            <a:ext cx="10321159" cy="645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55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448EF-B721-507A-ADE5-F622DA767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59047F-B5D4-BF7A-EDE7-824626712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13576"/>
            <a:ext cx="10515600" cy="2975436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CC868-3554-8EAE-BD70-18C5FC63C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A9854-399E-D24C-8689-0CB153A4D6B8}" type="slidenum">
              <a:rPr lang="en-US" sz="1600" smtClean="0"/>
              <a:t>7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44828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1FF15-2B26-2CC6-EB20-C4C70011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9468C-6C39-4610-39F4-ABBD4EE0F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Finding out the different product categories.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6108E7-E799-40BE-074A-46AAC7767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10" y="2478881"/>
            <a:ext cx="11377180" cy="152241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02B41-FD66-DBE7-5ABA-5128CD4B2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A9854-399E-D24C-8689-0CB153A4D6B8}" type="slidenum">
              <a:rPr lang="en-US" sz="1600" smtClean="0"/>
              <a:t>8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50376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B4A06-7D53-57B6-39C5-F812A4B95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C457D2-B018-E1AE-8DA2-71A2378B8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2A707-0B2A-3848-9C68-E6885E9CF390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F2EF21-3A90-8C29-CE7D-473C48B76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09" y="2123558"/>
            <a:ext cx="5000299" cy="3629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8D0424-DF90-3A61-38C0-641F3A86F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343" y="1866447"/>
            <a:ext cx="5551714" cy="46264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F6B8C0-FCEF-2769-890D-C5BD008A9F70}"/>
              </a:ext>
            </a:extLst>
          </p:cNvPr>
          <p:cNvSpPr txBox="1"/>
          <p:nvPr/>
        </p:nvSpPr>
        <p:spPr>
          <a:xfrm>
            <a:off x="1974320" y="5807631"/>
            <a:ext cx="1949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Finding the outlier</a:t>
            </a:r>
          </a:p>
        </p:txBody>
      </p:sp>
    </p:spTree>
    <p:extLst>
      <p:ext uri="{BB962C8B-B14F-4D97-AF65-F5344CB8AC3E}">
        <p14:creationId xmlns:p14="http://schemas.microsoft.com/office/powerpoint/2010/main" val="3576037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3202</TotalTime>
  <Words>666</Words>
  <Application>Microsoft Macintosh PowerPoint</Application>
  <PresentationFormat>Widescreen</PresentationFormat>
  <Paragraphs>162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Noto Sans Symbols</vt:lpstr>
      <vt:lpstr>Wingdings</vt:lpstr>
      <vt:lpstr>Office Theme</vt:lpstr>
      <vt:lpstr>Demand Forecasting using Machine Learning Algorithms</vt:lpstr>
      <vt:lpstr>Feedback from panel members</vt:lpstr>
      <vt:lpstr>Objective</vt:lpstr>
      <vt:lpstr>METHODOLOGY</vt:lpstr>
      <vt:lpstr>Machine Learning Algorithms and Statistical Methods to be used</vt:lpstr>
      <vt:lpstr>PowerPoint Presentation</vt:lpstr>
      <vt:lpstr>Data Transformation</vt:lpstr>
      <vt:lpstr>Data Transformation</vt:lpstr>
      <vt:lpstr>Exploratory Data Analysis</vt:lpstr>
      <vt:lpstr>PowerPoint Presentation</vt:lpstr>
      <vt:lpstr>PowerPoint Presentation</vt:lpstr>
      <vt:lpstr>PowerPoint Presentation</vt:lpstr>
      <vt:lpstr>Data Transformation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Visualisation of monthly sales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Results</vt:lpstr>
      <vt:lpstr>Results</vt:lpstr>
      <vt:lpstr>Results</vt:lpstr>
      <vt:lpstr>Additional course work done</vt:lpstr>
      <vt:lpstr>Project Timeline</vt:lpstr>
      <vt:lpstr>Scope for future work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project</dc:title>
  <dc:creator>Dr.Nithya</dc:creator>
  <cp:lastModifiedBy>Rounak Singh Buttar</cp:lastModifiedBy>
  <cp:revision>46</cp:revision>
  <dcterms:created xsi:type="dcterms:W3CDTF">2022-08-21T07:04:32Z</dcterms:created>
  <dcterms:modified xsi:type="dcterms:W3CDTF">2023-06-04T13:52:17Z</dcterms:modified>
</cp:coreProperties>
</file>